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99" r:id="rId3"/>
    <p:sldId id="313" r:id="rId4"/>
    <p:sldId id="319" r:id="rId5"/>
    <p:sldId id="320" r:id="rId6"/>
    <p:sldId id="316" r:id="rId7"/>
    <p:sldId id="317" r:id="rId8"/>
    <p:sldId id="314" r:id="rId9"/>
    <p:sldId id="318" r:id="rId10"/>
    <p:sldId id="315" r:id="rId11"/>
    <p:sldId id="270" r:id="rId12"/>
    <p:sldId id="290" r:id="rId13"/>
    <p:sldId id="291" r:id="rId14"/>
    <p:sldId id="300" r:id="rId15"/>
    <p:sldId id="301" r:id="rId16"/>
    <p:sldId id="303" r:id="rId17"/>
    <p:sldId id="304" r:id="rId18"/>
    <p:sldId id="295" r:id="rId19"/>
    <p:sldId id="296" r:id="rId20"/>
    <p:sldId id="297" r:id="rId21"/>
    <p:sldId id="298" r:id="rId22"/>
    <p:sldId id="258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1pPr>
    <a:lvl2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2pPr>
    <a:lvl3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3pPr>
    <a:lvl4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4pPr>
    <a:lvl5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5pPr>
    <a:lvl6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6pPr>
    <a:lvl7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7pPr>
    <a:lvl8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8pPr>
    <a:lvl9pPr marL="0" marR="81280" indent="8128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64646"/>
        </a:solidFill>
        <a:effectLst/>
        <a:uFill>
          <a:solidFill>
            <a:srgbClr val="464646"/>
          </a:solidFill>
        </a:uFill>
        <a:latin typeface="+mj-lt"/>
        <a:ea typeface="+mj-ea"/>
        <a:cs typeface="+mj-cs"/>
        <a:sym typeface="Lucida Grand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solidFill>
            <a:srgbClr val="4646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solidFill>
            <a:srgbClr val="464646">
              <a:alpha val="20000"/>
            </a:srgbClr>
          </a:solidFill>
        </a:fill>
      </a:tcStyle>
    </a:firstCol>
    <a:la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508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99" autoAdjust="0"/>
  </p:normalViewPr>
  <p:slideViewPr>
    <p:cSldViewPr snapToGrid="0" snapToObjects="1">
      <p:cViewPr varScale="1">
        <p:scale>
          <a:sx n="35" d="100"/>
          <a:sy n="35" d="100"/>
        </p:scale>
        <p:origin x="61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155700" latinLnBrk="0">
      <a:defRPr sz="2200">
        <a:latin typeface="+mj-lt"/>
        <a:ea typeface="+mj-ea"/>
        <a:cs typeface="+mj-cs"/>
        <a:sym typeface="Lucida Grande"/>
      </a:defRPr>
    </a:lvl1pPr>
    <a:lvl2pPr indent="228600" defTabSz="1155700" latinLnBrk="0">
      <a:defRPr sz="2200">
        <a:latin typeface="+mj-lt"/>
        <a:ea typeface="+mj-ea"/>
        <a:cs typeface="+mj-cs"/>
        <a:sym typeface="Lucida Grande"/>
      </a:defRPr>
    </a:lvl2pPr>
    <a:lvl3pPr indent="457200" defTabSz="1155700" latinLnBrk="0">
      <a:defRPr sz="2200">
        <a:latin typeface="+mj-lt"/>
        <a:ea typeface="+mj-ea"/>
        <a:cs typeface="+mj-cs"/>
        <a:sym typeface="Lucida Grande"/>
      </a:defRPr>
    </a:lvl3pPr>
    <a:lvl4pPr indent="685800" defTabSz="1155700" latinLnBrk="0">
      <a:defRPr sz="2200">
        <a:latin typeface="+mj-lt"/>
        <a:ea typeface="+mj-ea"/>
        <a:cs typeface="+mj-cs"/>
        <a:sym typeface="Lucida Grande"/>
      </a:defRPr>
    </a:lvl4pPr>
    <a:lvl5pPr indent="914400" defTabSz="1155700" latinLnBrk="0">
      <a:defRPr sz="2200">
        <a:latin typeface="+mj-lt"/>
        <a:ea typeface="+mj-ea"/>
        <a:cs typeface="+mj-cs"/>
        <a:sym typeface="Lucida Grande"/>
      </a:defRPr>
    </a:lvl5pPr>
    <a:lvl6pPr indent="1143000" defTabSz="1155700" latinLnBrk="0">
      <a:defRPr sz="2200">
        <a:latin typeface="+mj-lt"/>
        <a:ea typeface="+mj-ea"/>
        <a:cs typeface="+mj-cs"/>
        <a:sym typeface="Lucida Grande"/>
      </a:defRPr>
    </a:lvl6pPr>
    <a:lvl7pPr indent="1371600" defTabSz="1155700" latinLnBrk="0">
      <a:defRPr sz="2200">
        <a:latin typeface="+mj-lt"/>
        <a:ea typeface="+mj-ea"/>
        <a:cs typeface="+mj-cs"/>
        <a:sym typeface="Lucida Grande"/>
      </a:defRPr>
    </a:lvl7pPr>
    <a:lvl8pPr indent="1600200" defTabSz="1155700" latinLnBrk="0">
      <a:defRPr sz="2200">
        <a:latin typeface="+mj-lt"/>
        <a:ea typeface="+mj-ea"/>
        <a:cs typeface="+mj-cs"/>
        <a:sym typeface="Lucida Grande"/>
      </a:defRPr>
    </a:lvl8pPr>
    <a:lvl9pPr indent="1828800" defTabSz="11557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R="40639" indent="40639" defTabSz="914400"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To change color theme: go to </a:t>
            </a:r>
            <a:r>
              <a:rPr sz="1600" b="1"/>
              <a:t>Design</a:t>
            </a:r>
            <a:r>
              <a:t> Tab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1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71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34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18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7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1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66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85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9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44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1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4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1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9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5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5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5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kus-spiske-153537-unsplash.jpg" descr="markus-spiske-153537-unsplash.jpg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-101337" y="-9936858"/>
            <a:ext cx="24586673" cy="36880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30"/>
          <p:cNvSpPr txBox="1"/>
          <p:nvPr/>
        </p:nvSpPr>
        <p:spPr>
          <a:xfrm>
            <a:off x="994514" y="12229676"/>
            <a:ext cx="432939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R="108371" indent="108371" defTabSz="2438400">
              <a:defRPr sz="2500">
                <a:latin typeface="AXIS"/>
                <a:ea typeface="AXIS"/>
                <a:cs typeface="AXIS"/>
                <a:sym typeface="AXIS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it-IT" b="1" dirty="0" err="1" smtClean="0">
                <a:latin typeface="AXIS"/>
                <a:ea typeface="AXIS"/>
                <a:cs typeface="AXIS"/>
                <a:sym typeface="AXIS"/>
              </a:rPr>
              <a:t>Python</a:t>
            </a:r>
            <a:r>
              <a:rPr lang="it-IT" b="1" dirty="0" smtClean="0">
                <a:latin typeface="AXIS"/>
                <a:ea typeface="AXIS"/>
                <a:cs typeface="AXIS"/>
                <a:sym typeface="AXIS"/>
              </a:rPr>
              <a:t> for </a:t>
            </a:r>
            <a:r>
              <a:rPr lang="it-IT" b="1" dirty="0" err="1" smtClean="0">
                <a:latin typeface="AXIS"/>
                <a:ea typeface="AXIS"/>
                <a:cs typeface="AXIS"/>
                <a:sym typeface="AXIS"/>
              </a:rPr>
              <a:t>Deep</a:t>
            </a:r>
            <a:r>
              <a:rPr lang="it-IT" b="1" dirty="0" smtClean="0">
                <a:latin typeface="AXIS"/>
                <a:ea typeface="AXIS"/>
                <a:cs typeface="AXIS"/>
                <a:sym typeface="AXIS"/>
              </a:rPr>
              <a:t> Learning</a:t>
            </a:r>
            <a:endParaRPr b="1" dirty="0">
              <a:latin typeface="AXIS"/>
              <a:ea typeface="AXIS"/>
              <a:cs typeface="AXIS"/>
              <a:sym typeface="AXIS"/>
            </a:endParaRPr>
          </a:p>
        </p:txBody>
      </p:sp>
      <p:sp>
        <p:nvSpPr>
          <p:cNvPr id="26" name="Shape 31"/>
          <p:cNvSpPr/>
          <p:nvPr/>
        </p:nvSpPr>
        <p:spPr>
          <a:xfrm>
            <a:off x="-25400" y="-76201"/>
            <a:ext cx="24409400" cy="1947457"/>
          </a:xfrm>
          <a:prstGeom prst="rect">
            <a:avLst/>
          </a:prstGeom>
          <a:solidFill>
            <a:schemeClr val="accent1">
              <a:lumOff val="-7647"/>
            </a:schemeClr>
          </a:solidFill>
          <a:ln w="25400">
            <a:solidFill>
              <a:srgbClr val="00631F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6002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" name="Shape 32"/>
          <p:cNvSpPr/>
          <p:nvPr/>
        </p:nvSpPr>
        <p:spPr>
          <a:xfrm>
            <a:off x="1337677" y="-53222"/>
            <a:ext cx="6241211" cy="2152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9510"/>
                </a:lnTo>
                <a:lnTo>
                  <a:pt x="5456" y="19493"/>
                </a:lnTo>
                <a:lnTo>
                  <a:pt x="3947" y="21600"/>
                </a:lnTo>
                <a:lnTo>
                  <a:pt x="2418" y="19493"/>
                </a:lnTo>
                <a:lnTo>
                  <a:pt x="0" y="19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satOff val="-36923"/>
              <a:lumOff val="30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" name="Shape 33"/>
          <p:cNvSpPr txBox="1"/>
          <p:nvPr/>
        </p:nvSpPr>
        <p:spPr>
          <a:xfrm>
            <a:off x="1590103" y="316103"/>
            <a:ext cx="555946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 b="1">
                <a:solidFill>
                  <a:schemeClr val="accent1">
                    <a:lumOff val="-7647"/>
                  </a:schemeClr>
                </a:solidFill>
                <a:uFill>
                  <a:solidFill>
                    <a:srgbClr val="FFF1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smtClean="0"/>
              <a:t>Python</a:t>
            </a:r>
            <a:r>
              <a:rPr lang="en-US" baseline="0" dirty="0" smtClean="0"/>
              <a:t> for Deep Learning</a:t>
            </a:r>
            <a:endParaRPr lang="en-US" dirty="0"/>
          </a:p>
        </p:txBody>
      </p:sp>
      <p:sp>
        <p:nvSpPr>
          <p:cNvPr id="29" name="Shape 38"/>
          <p:cNvSpPr txBox="1"/>
          <p:nvPr/>
        </p:nvSpPr>
        <p:spPr>
          <a:xfrm>
            <a:off x="216710" y="12665125"/>
            <a:ext cx="588499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ctr"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Francesco Pugliese</a:t>
            </a:r>
            <a:endParaRPr dirty="0"/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1890293" y="12299553"/>
            <a:ext cx="622847" cy="6477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francesco.pugliese@istat.it" TargetMode="Externa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kus-spiske-153537-unsplash.jpg" descr="markus-spiske-153537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8111" y="-17630009"/>
            <a:ext cx="27912936" cy="418694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71"/>
          <p:cNvSpPr/>
          <p:nvPr/>
        </p:nvSpPr>
        <p:spPr>
          <a:xfrm>
            <a:off x="12865100" y="4565650"/>
            <a:ext cx="11518900" cy="5080000"/>
          </a:xfrm>
          <a:prstGeom prst="rect">
            <a:avLst/>
          </a:prstGeom>
          <a:solidFill>
            <a:schemeClr val="accent1">
              <a:satOff val="-36923"/>
              <a:lumOff val="30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76"/>
          <p:cNvSpPr txBox="1"/>
          <p:nvPr/>
        </p:nvSpPr>
        <p:spPr>
          <a:xfrm>
            <a:off x="2361503" y="5609869"/>
            <a:ext cx="9805615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defRPr sz="49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it-IT" baseline="0" dirty="0" smtClean="0">
                <a:latin typeface="AXIS"/>
                <a:ea typeface="AXIS"/>
                <a:cs typeface="AXIS"/>
                <a:sym typeface="AXIS"/>
              </a:rPr>
              <a:t>DEEP LEARNING LESSONS</a:t>
            </a:r>
          </a:p>
          <a:p>
            <a:pPr>
              <a:defRPr sz="49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it-IT" baseline="0" dirty="0" smtClean="0">
              <a:latin typeface="AXIS"/>
              <a:ea typeface="AXIS"/>
              <a:cs typeface="AXIS"/>
              <a:sym typeface="AXIS"/>
            </a:endParaRPr>
          </a:p>
          <a:p>
            <a:pPr>
              <a:defRPr sz="49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it-IT" baseline="0" dirty="0" err="1" smtClean="0">
                <a:latin typeface="AXIS"/>
                <a:ea typeface="AXIS"/>
                <a:cs typeface="AXIS"/>
                <a:sym typeface="AXIS"/>
              </a:rPr>
              <a:t>Python</a:t>
            </a:r>
            <a:r>
              <a:rPr lang="it-IT" baseline="0" dirty="0" smtClean="0">
                <a:latin typeface="AXIS"/>
                <a:ea typeface="AXIS"/>
                <a:cs typeface="AXIS"/>
                <a:sym typeface="AXIS"/>
              </a:rPr>
              <a:t> for </a:t>
            </a:r>
            <a:r>
              <a:rPr lang="it-IT" baseline="0" dirty="0" err="1" smtClean="0">
                <a:latin typeface="AXIS"/>
                <a:ea typeface="AXIS"/>
                <a:cs typeface="AXIS"/>
                <a:sym typeface="AXIS"/>
              </a:rPr>
              <a:t>Deep</a:t>
            </a:r>
            <a:r>
              <a:rPr lang="it-IT" baseline="0" dirty="0" smtClean="0">
                <a:latin typeface="AXIS"/>
                <a:ea typeface="AXIS"/>
                <a:cs typeface="AXIS"/>
                <a:sym typeface="AXIS"/>
              </a:rPr>
              <a:t> Learning</a:t>
            </a:r>
            <a:endParaRPr dirty="0">
              <a:latin typeface="AXIS"/>
              <a:ea typeface="AXIS"/>
              <a:cs typeface="AXIS"/>
              <a:sym typeface="AXIS"/>
            </a:endParaRPr>
          </a:p>
        </p:txBody>
      </p:sp>
      <p:sp>
        <p:nvSpPr>
          <p:cNvPr id="6" name="Shape 77"/>
          <p:cNvSpPr txBox="1"/>
          <p:nvPr/>
        </p:nvSpPr>
        <p:spPr>
          <a:xfrm>
            <a:off x="2361503" y="8831632"/>
            <a:ext cx="10222103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4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Francesco Pugliese, PhD</a:t>
            </a:r>
            <a:endParaRPr lang="en-US" dirty="0"/>
          </a:p>
          <a:p>
            <a:r>
              <a:rPr lang="en-US" dirty="0" smtClean="0"/>
              <a:t>Data Scientist at </a:t>
            </a:r>
            <a:r>
              <a:rPr lang="en-US" dirty="0"/>
              <a:t>ISTAT</a:t>
            </a:r>
          </a:p>
          <a:p>
            <a:r>
              <a:rPr lang="en-US" dirty="0" smtClean="0">
                <a:solidFill>
                  <a:schemeClr val="bg1"/>
                </a:solidFill>
                <a:hlinkClick r:id="rId5"/>
              </a:rPr>
              <a:t>francesco.pugliese@istat.it</a:t>
            </a:r>
            <a:endParaRPr lang="en-US" dirty="0">
              <a:solidFill>
                <a:schemeClr val="bg1"/>
              </a:solidFill>
            </a:endParaRPr>
          </a:p>
          <a:p>
            <a:endParaRPr dirty="0"/>
          </a:p>
        </p:txBody>
      </p:sp>
      <p:sp>
        <p:nvSpPr>
          <p:cNvPr id="8" name="Titolo Test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Titolo Testo</a:t>
            </a:r>
          </a:p>
        </p:txBody>
      </p:sp>
      <p:sp>
        <p:nvSpPr>
          <p:cNvPr id="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livello</a:t>
            </a:r>
            <a:r>
              <a:rPr dirty="0"/>
              <a:t> </a:t>
            </a:r>
            <a:r>
              <a:rPr dirty="0" err="1"/>
              <a:t>uno</a:t>
            </a:r>
            <a:endParaRPr dirty="0"/>
          </a:p>
          <a:p>
            <a:pPr lvl="1"/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livello</a:t>
            </a:r>
            <a:r>
              <a:rPr dirty="0"/>
              <a:t> due</a:t>
            </a:r>
          </a:p>
          <a:p>
            <a:pPr lvl="2"/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livello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livello</a:t>
            </a:r>
            <a:r>
              <a:rPr dirty="0"/>
              <a:t> </a:t>
            </a:r>
            <a:r>
              <a:rPr dirty="0" err="1"/>
              <a:t>quattro</a:t>
            </a:r>
            <a:endParaRPr dirty="0"/>
          </a:p>
          <a:p>
            <a:pPr lvl="4"/>
            <a:r>
              <a:rPr dirty="0" err="1"/>
              <a:t>Corpo</a:t>
            </a:r>
            <a:r>
              <a:rPr dirty="0"/>
              <a:t> </a:t>
            </a:r>
            <a:r>
              <a:rPr dirty="0" err="1"/>
              <a:t>livello</a:t>
            </a:r>
            <a:r>
              <a:rPr dirty="0"/>
              <a:t> cinque</a:t>
            </a:r>
          </a:p>
        </p:txBody>
      </p:sp>
      <p:sp>
        <p:nvSpPr>
          <p:cNvPr id="1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08829" y="12763500"/>
            <a:ext cx="566342" cy="5582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R="0" indent="0" algn="ctr" defTabSz="11557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1pPr>
      <a:lvl2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2pPr>
      <a:lvl3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3pPr>
      <a:lvl4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4pPr>
      <a:lvl5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5pPr>
      <a:lvl6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6pPr>
      <a:lvl7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7pPr>
      <a:lvl8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8pPr>
      <a:lvl9pPr marL="0" marR="81280" indent="81280" algn="ctr" defTabSz="181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383540" marR="81280" indent="-342900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1pPr>
      <a:lvl2pPr marL="629724" marR="81280" indent="-131884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2pPr>
      <a:lvl3pPr marL="1074307" marR="81280" indent="-11926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3pPr>
      <a:lvl4pPr marL="15566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–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4pPr>
      <a:lvl5pPr marL="20138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»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5pPr>
      <a:lvl6pPr marL="20138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6pPr>
      <a:lvl7pPr marL="20138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7pPr>
      <a:lvl8pPr marL="20138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8pPr>
      <a:lvl9pPr marL="2013817" marR="81280" indent="-144378" algn="l" defTabSz="18161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464646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464646"/>
          </a:solidFill>
          <a:uFill>
            <a:solidFill>
              <a:srgbClr val="464646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ctr" defTabSz="1155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>
            <a:solidFill>
              <a:srgbClr val="464646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74"/>
          <p:cNvSpPr txBox="1"/>
          <p:nvPr/>
        </p:nvSpPr>
        <p:spPr>
          <a:xfrm>
            <a:off x="13672109" y="6075406"/>
            <a:ext cx="1052733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6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for Deep Learning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839130" y="3758187"/>
            <a:ext cx="66050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How to Install Eclipse</a:t>
            </a:r>
          </a:p>
          <a:p>
            <a:endParaRPr lang="en-GB" sz="4800" b="1" dirty="0"/>
          </a:p>
        </p:txBody>
      </p:sp>
      <p:sp>
        <p:nvSpPr>
          <p:cNvPr id="10" name="Shape 118"/>
          <p:cNvSpPr/>
          <p:nvPr/>
        </p:nvSpPr>
        <p:spPr>
          <a:xfrm>
            <a:off x="10340691" y="7413951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latest version of Eclipse 64 bit from </a:t>
            </a:r>
            <a:r>
              <a:rPr lang="it-IT" dirty="0"/>
              <a:t> </a:t>
            </a:r>
            <a:r>
              <a:rPr lang="it-IT" dirty="0">
                <a:hlinkClick r:id="rId3"/>
              </a:rPr>
              <a:t>https://www.eclipse.org/downloads/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downloaded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will look like: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eclipse-inst-win64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file to a location you wish to keep the application.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8" y="6858000"/>
            <a:ext cx="7620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2244432" y="3229807"/>
            <a:ext cx="505971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Frameworks for </a:t>
            </a:r>
          </a:p>
          <a:p>
            <a:r>
              <a:rPr lang="en-GB" sz="4800" b="1" dirty="0" smtClean="0"/>
              <a:t>Deep Learning</a:t>
            </a:r>
            <a:endParaRPr lang="en-GB" sz="4800" b="1" dirty="0"/>
          </a:p>
        </p:txBody>
      </p:sp>
      <p:sp>
        <p:nvSpPr>
          <p:cNvPr id="10" name="Shape 118"/>
          <p:cNvSpPr/>
          <p:nvPr/>
        </p:nvSpPr>
        <p:spPr>
          <a:xfrm>
            <a:off x="8929688" y="2966018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an higher-level interface for </a:t>
            </a:r>
            <a:r>
              <a:rPr lang="en-US" sz="4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Theano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(which works as backend). </a:t>
            </a:r>
            <a:r>
              <a:rPr lang="en-US" sz="4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displays a more intuitive set of abstractions that make it easy to configure neural networks regardless of the backend scientific computing library.</a:t>
            </a:r>
          </a:p>
        </p:txBody>
      </p:sp>
      <p:sp>
        <p:nvSpPr>
          <p:cNvPr id="11" name="Shape 118"/>
          <p:cNvSpPr/>
          <p:nvPr/>
        </p:nvSpPr>
        <p:spPr>
          <a:xfrm>
            <a:off x="8832004" y="10889661"/>
            <a:ext cx="12161096" cy="12426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PyTorch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an open-source machine learning library for Python, derived from Torch, used for applications such as natural language processing. It is primarily developed by Facebook’s artificial-intelligence research group, and Uber’s "Pyro" software for probabilistic programming is built on it.</a:t>
            </a:r>
          </a:p>
        </p:txBody>
      </p:sp>
      <p:sp>
        <p:nvSpPr>
          <p:cNvPr id="12" name="Shape 118"/>
          <p:cNvSpPr/>
          <p:nvPr/>
        </p:nvSpPr>
        <p:spPr>
          <a:xfrm>
            <a:off x="11533658" y="6970274"/>
            <a:ext cx="11990601" cy="12018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an open-source software library for dataflow programming across a range of tasks. It is a symbolic math library, and also used for machine learning applications such as neural networks. It is used for both research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\and 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production at Google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Risultati immagini per KER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890" y="2974279"/>
            <a:ext cx="1337818" cy="131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isultati immagini per TENSOR FL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88" y="6686422"/>
            <a:ext cx="1807568" cy="150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083" y="10694949"/>
            <a:ext cx="2053432" cy="143740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9" y="5940466"/>
            <a:ext cx="6781797" cy="53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12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84097" y="2582809"/>
            <a:ext cx="8534152" cy="230832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fr-FR" sz="4800" dirty="0" err="1">
                <a:solidFill>
                  <a:srgbClr val="464646"/>
                </a:solidFill>
              </a:rPr>
              <a:t>Anatomy</a:t>
            </a:r>
            <a:r>
              <a:rPr lang="fr-FR" sz="4800" dirty="0">
                <a:solidFill>
                  <a:srgbClr val="464646"/>
                </a:solidFill>
              </a:rPr>
              <a:t> of an </a:t>
            </a:r>
            <a:r>
              <a:rPr lang="fr-FR" sz="4800" dirty="0" err="1">
                <a:solidFill>
                  <a:srgbClr val="464646"/>
                </a:solidFill>
              </a:rPr>
              <a:t>advanced</a:t>
            </a:r>
            <a:r>
              <a:rPr lang="fr-FR" sz="4800" dirty="0">
                <a:solidFill>
                  <a:srgbClr val="464646"/>
                </a:solidFill>
              </a:rPr>
              <a:t> Python Machine Learning Application </a:t>
            </a:r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330" y="2355420"/>
            <a:ext cx="3314417" cy="8873097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297" y="2343150"/>
            <a:ext cx="4036883" cy="669700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10874723" y="2838450"/>
            <a:ext cx="5279576" cy="377190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Immagin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249" y="9362707"/>
            <a:ext cx="6821606" cy="3731621"/>
          </a:xfrm>
          <a:prstGeom prst="rect">
            <a:avLst/>
          </a:prstGeom>
        </p:spPr>
      </p:pic>
      <p:cxnSp>
        <p:nvCxnSpPr>
          <p:cNvPr id="27" name="Connettore 2 26"/>
          <p:cNvCxnSpPr/>
          <p:nvPr/>
        </p:nvCxnSpPr>
        <p:spPr>
          <a:xfrm>
            <a:off x="11734800" y="7962900"/>
            <a:ext cx="2457450" cy="1211872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Immagin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1841" y="5021262"/>
            <a:ext cx="3520294" cy="3677529"/>
          </a:xfrm>
          <a:prstGeom prst="rect">
            <a:avLst/>
          </a:prstGeom>
        </p:spPr>
      </p:pic>
      <p:cxnSp>
        <p:nvCxnSpPr>
          <p:cNvPr id="29" name="Connettore 2 28"/>
          <p:cNvCxnSpPr/>
          <p:nvPr/>
        </p:nvCxnSpPr>
        <p:spPr>
          <a:xfrm>
            <a:off x="17735550" y="6993201"/>
            <a:ext cx="2724150" cy="26635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7" y="5833180"/>
            <a:ext cx="6626554" cy="5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13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97852" y="3100273"/>
            <a:ext cx="8534152" cy="156966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fr-FR" sz="4800" dirty="0" err="1">
                <a:solidFill>
                  <a:srgbClr val="464646"/>
                </a:solidFill>
              </a:rPr>
              <a:t>Keras</a:t>
            </a:r>
            <a:r>
              <a:rPr lang="fr-FR" sz="4800" dirty="0">
                <a:solidFill>
                  <a:srgbClr val="464646"/>
                </a:solidFill>
              </a:rPr>
              <a:t>: The Python </a:t>
            </a:r>
            <a:r>
              <a:rPr lang="fr-FR" sz="4800" dirty="0" err="1">
                <a:solidFill>
                  <a:srgbClr val="464646"/>
                </a:solidFill>
              </a:rPr>
              <a:t>Deep</a:t>
            </a:r>
            <a:r>
              <a:rPr lang="fr-FR" sz="4800" dirty="0">
                <a:solidFill>
                  <a:srgbClr val="464646"/>
                </a:solidFill>
              </a:rPr>
              <a:t> Learning Library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sp>
        <p:nvSpPr>
          <p:cNvPr id="19" name="Shape 118"/>
          <p:cNvSpPr/>
          <p:nvPr/>
        </p:nvSpPr>
        <p:spPr>
          <a:xfrm>
            <a:off x="9814418" y="469933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an higher-level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API to build neural networks Quickly. It is written in Python and works in Python.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works on top of </a:t>
            </a: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CNTK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Theano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accordingly. It was developed keeping in mind prototyping and fast experimentation.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 able to go from the idea to the result with the least possible delay, which is the key to doing both good research and value business.  </a:t>
            </a: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hape 118"/>
          <p:cNvSpPr/>
          <p:nvPr/>
        </p:nvSpPr>
        <p:spPr>
          <a:xfrm>
            <a:off x="9814418" y="10155504"/>
            <a:ext cx="13327664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can adopt </a:t>
            </a: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 the cases we need: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1) Enabling fast prototyping by means of friendliness, 		 	    		modularity and extensibility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2) Supporting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both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Convolutional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Networks and Recurrent 	   	    		Networks, as well as combinations of the two.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3) Running seamlessly on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CPU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GPU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36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14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97852" y="3100273"/>
            <a:ext cx="8534152" cy="156966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fr-FR" sz="4800" dirty="0" err="1" smtClean="0">
                <a:solidFill>
                  <a:srgbClr val="464646"/>
                </a:solidFill>
              </a:rPr>
              <a:t>Keras</a:t>
            </a:r>
            <a:r>
              <a:rPr lang="fr-FR" sz="4800" dirty="0" smtClean="0">
                <a:solidFill>
                  <a:srgbClr val="464646"/>
                </a:solidFill>
              </a:rPr>
              <a:t>: The Python </a:t>
            </a:r>
            <a:r>
              <a:rPr lang="fr-FR" sz="4800" dirty="0" err="1" smtClean="0">
                <a:solidFill>
                  <a:srgbClr val="464646"/>
                </a:solidFill>
              </a:rPr>
              <a:t>Deep</a:t>
            </a:r>
            <a:r>
              <a:rPr lang="fr-FR" sz="4800" dirty="0" smtClean="0">
                <a:solidFill>
                  <a:srgbClr val="464646"/>
                </a:solidFill>
              </a:rPr>
              <a:t> Learning Library</a:t>
            </a:r>
            <a:endParaRPr lang="fr-FR" sz="4800" dirty="0">
              <a:solidFill>
                <a:srgbClr val="464646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sp>
        <p:nvSpPr>
          <p:cNvPr id="19" name="Shape 118"/>
          <p:cNvSpPr/>
          <p:nvPr/>
        </p:nvSpPr>
        <p:spPr>
          <a:xfrm>
            <a:off x="10027444" y="716390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READ THE DOCUMENTATION AT keras.io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compatible with Python 2.7 / 3.6. 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core data structure of </a:t>
            </a: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model, namely a way to manage layers easily. The simplest type of model can be implemented by the class </a:t>
            </a:r>
            <a:r>
              <a:rPr lang="en-US" sz="4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Sequential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which enables to build a model as a linear stack of layers.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more complex topologies of neural networks, implementing parallel layers for instance, we need the </a:t>
            </a:r>
            <a:r>
              <a:rPr lang="en-US" sz="4000" b="1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Functional API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enabling to build arbitrary graphs of layers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Example of implementation of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Sequential Model: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4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from </a:t>
            </a:r>
            <a:r>
              <a:rPr lang="en-US" sz="4000" i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keras.models import Sequential </a:t>
            </a: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model = Sequential()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smtClean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36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9" name="Shape 118"/>
          <p:cNvSpPr/>
          <p:nvPr/>
        </p:nvSpPr>
        <p:spPr>
          <a:xfrm>
            <a:off x="9837136" y="8974404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0306050" y="11195824"/>
            <a:ext cx="13669072" cy="2104917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81280" indent="81280" algn="l" defTabSz="181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200" b="0" i="0" u="none" strike="noStrike" cap="none" spc="0" normalizeH="0" baseline="0">
              <a:ln>
                <a:noFill/>
              </a:ln>
              <a:solidFill>
                <a:srgbClr val="464646"/>
              </a:solidFill>
              <a:effectLst/>
              <a:uFill>
                <a:solidFill>
                  <a:srgbClr val="464646"/>
                </a:solidFill>
              </a:uFill>
              <a:latin typeface="+mj-lt"/>
              <a:ea typeface="+mj-ea"/>
              <a:cs typeface="+mj-cs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7324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15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97852" y="3100273"/>
            <a:ext cx="8534152" cy="156966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rgbClr val="464646"/>
                </a:solidFill>
              </a:rPr>
              <a:t>Getting started: 30 seconds to </a:t>
            </a:r>
            <a:r>
              <a:rPr lang="en-US" sz="4800" dirty="0" err="1">
                <a:solidFill>
                  <a:srgbClr val="464646"/>
                </a:solidFill>
              </a:rPr>
              <a:t>Keras</a:t>
            </a:r>
            <a:r>
              <a:rPr lang="en-US" sz="4800" dirty="0">
                <a:solidFill>
                  <a:srgbClr val="464646"/>
                </a:solidFill>
              </a:rPr>
              <a:t> Library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sp>
        <p:nvSpPr>
          <p:cNvPr id="19" name="Shape 118"/>
          <p:cNvSpPr/>
          <p:nvPr/>
        </p:nvSpPr>
        <p:spPr>
          <a:xfrm>
            <a:off x="9941541" y="4915120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Stacking layers is easy by the method .add of the class Sequential.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from </a:t>
            </a: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keras.layers</a:t>
            </a: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import Dense</a:t>
            </a: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 = Sequential()</a:t>
            </a: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model.add</a:t>
            </a: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(Dense(units = 64, activation = ‘</a:t>
            </a: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relu</a:t>
            </a: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’, </a:t>
            </a: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input_dim</a:t>
            </a: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= 100))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model.add</a:t>
            </a: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(Dense(units = 10, activation = ‘</a:t>
            </a:r>
            <a:r>
              <a:rPr lang="en-US" sz="40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softmax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’)</a:t>
            </a:r>
            <a:endParaRPr lang="en-US" sz="36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hape 118"/>
          <p:cNvSpPr/>
          <p:nvPr/>
        </p:nvSpPr>
        <p:spPr>
          <a:xfrm>
            <a:off x="9863330" y="8946504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863330" y="8262390"/>
            <a:ext cx="14082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After the model definition, it is necessary to configure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learning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process with the method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.compile</a:t>
            </a:r>
            <a:endParaRPr lang="en-US" sz="4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9467850" y="10047290"/>
            <a:ext cx="14478000" cy="1782026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model.compile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(loss=‘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categorical_crossentropy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’, 								optimizer=‘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sgd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’, metrics = [‘accuracy’])</a:t>
            </a: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9467850" y="5068447"/>
            <a:ext cx="14478000" cy="3253875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81280" indent="81280" algn="l" defTabSz="181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200" b="0" i="0" u="none" strike="noStrike" cap="none" spc="0" normalizeH="0" baseline="0">
              <a:ln>
                <a:noFill/>
              </a:ln>
              <a:solidFill>
                <a:srgbClr val="464646"/>
              </a:solidFill>
              <a:effectLst/>
              <a:uFill>
                <a:solidFill>
                  <a:srgbClr val="464646"/>
                </a:solidFill>
              </a:uFill>
              <a:latin typeface="+mj-lt"/>
              <a:ea typeface="+mj-ea"/>
              <a:cs typeface="+mj-cs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477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520920" y="10544206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16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97852" y="3100273"/>
            <a:ext cx="8534152" cy="156966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rgbClr val="464646"/>
                </a:solidFill>
              </a:rPr>
              <a:t>Getting started: 30 seconds to </a:t>
            </a:r>
            <a:r>
              <a:rPr lang="en-US" sz="4800" dirty="0" err="1">
                <a:solidFill>
                  <a:srgbClr val="464646"/>
                </a:solidFill>
              </a:rPr>
              <a:t>Keras</a:t>
            </a:r>
            <a:r>
              <a:rPr lang="en-US" sz="4800" dirty="0">
                <a:solidFill>
                  <a:srgbClr val="464646"/>
                </a:solidFill>
              </a:rPr>
              <a:t> Library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sp>
        <p:nvSpPr>
          <p:cNvPr id="19" name="Shape 118"/>
          <p:cNvSpPr/>
          <p:nvPr/>
        </p:nvSpPr>
        <p:spPr>
          <a:xfrm>
            <a:off x="9795368" y="2993785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After compiling the neural model it is possible to iterate on training data in batches by using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.fit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method. </a:t>
            </a:r>
            <a:endParaRPr lang="en-US" sz="4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hape 118"/>
          <p:cNvSpPr/>
          <p:nvPr/>
        </p:nvSpPr>
        <p:spPr>
          <a:xfrm>
            <a:off x="9863330" y="8946504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9795368" y="4605853"/>
            <a:ext cx="14478000" cy="720710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model.fit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x_train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y_train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epochs = 5,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batch_size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= 32)</a:t>
            </a: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118"/>
          <p:cNvSpPr/>
          <p:nvPr/>
        </p:nvSpPr>
        <p:spPr>
          <a:xfrm>
            <a:off x="9795368" y="5145119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Alternatively, we can train the model on each batch manually, by means of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4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train_on_batch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9795368" y="7073720"/>
            <a:ext cx="14478000" cy="720710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model.train_on_batch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x_batch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y_batch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8"/>
          <p:cNvSpPr/>
          <p:nvPr/>
        </p:nvSpPr>
        <p:spPr>
          <a:xfrm>
            <a:off x="9795368" y="7903831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Then we need to evaluate our model performance on a test set for example.  </a:t>
            </a: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9795368" y="9355703"/>
            <a:ext cx="14478000" cy="1274708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loss_and_metrics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=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model.evaluate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x_test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y_test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batch_size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= 128)</a:t>
            </a: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795368" y="10798346"/>
            <a:ext cx="14082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NOTE: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 case of evaluation or prediction the batch size can be any size, and it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does </a:t>
            </a:r>
            <a:r>
              <a:rPr lang="en-US" sz="400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affect the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accuracy of the model such as in the training stage. In test phase </a:t>
            </a:r>
            <a:r>
              <a:rPr lang="en-US" sz="40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batch_size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depends exclusively on the size of GPU. </a:t>
            </a:r>
            <a:r>
              <a:rPr lang="en-US" sz="40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Batch_size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hyperparameter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so can scale up the test stage according to the computational capabilities. </a:t>
            </a:r>
            <a:endParaRPr lang="en-US" sz="4000" i="1" dirty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520920" y="10544206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17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297852" y="3100273"/>
            <a:ext cx="8534152" cy="156966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rgbClr val="464646"/>
                </a:solidFill>
              </a:rPr>
              <a:t>Getting started: 30 seconds to </a:t>
            </a:r>
            <a:r>
              <a:rPr lang="en-US" sz="4800" dirty="0" err="1">
                <a:solidFill>
                  <a:srgbClr val="464646"/>
                </a:solidFill>
              </a:rPr>
              <a:t>Keras</a:t>
            </a:r>
            <a:r>
              <a:rPr lang="en-US" sz="4800" dirty="0">
                <a:solidFill>
                  <a:srgbClr val="464646"/>
                </a:solidFill>
              </a:rPr>
              <a:t> Library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sp>
        <p:nvSpPr>
          <p:cNvPr id="19" name="Shape 118"/>
          <p:cNvSpPr/>
          <p:nvPr/>
        </p:nvSpPr>
        <p:spPr>
          <a:xfrm>
            <a:off x="9795368" y="3349741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At this point, we can adopt the trained model in order to predict categorical variables (classification) or continuous variables (regression). For this purpose, we need the </a:t>
            </a:r>
            <a:r>
              <a:rPr lang="en-US" sz="4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.predict 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method of the class </a:t>
            </a:r>
            <a:r>
              <a:rPr lang="en-US" sz="4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Sequential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 </a:t>
            </a:r>
            <a:endParaRPr lang="en-US" sz="4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hape 118"/>
          <p:cNvSpPr/>
          <p:nvPr/>
        </p:nvSpPr>
        <p:spPr>
          <a:xfrm>
            <a:off x="9863330" y="8946504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hape 118"/>
          <p:cNvSpPr/>
          <p:nvPr/>
        </p:nvSpPr>
        <p:spPr>
          <a:xfrm>
            <a:off x="9795368" y="9571451"/>
            <a:ext cx="14082520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way, it is simple and fast to build a neural </a:t>
            </a:r>
            <a:r>
              <a:rPr lang="en-US" sz="40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chatbot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or a question-answer system, an image classification model, a text classifier or any other model. 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idea behind </a:t>
            </a:r>
            <a:r>
              <a:rPr lang="en-US" sz="40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4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that Deep Learning implementations are not painful anymore.  </a:t>
            </a:r>
            <a:endParaRPr lang="en-US" sz="4000" i="1" dirty="0" smtClean="0">
              <a:solidFill>
                <a:schemeClr val="tx1">
                  <a:lumMod val="60000"/>
                  <a:lumOff val="40000"/>
                </a:schemeClr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9795368" y="5695250"/>
            <a:ext cx="14478000" cy="1956946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classes =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model.predict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x_test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4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batch_size</a:t>
            </a:r>
            <a:r>
              <a:rPr lang="en-US" sz="4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= 128)</a:t>
            </a:r>
          </a:p>
          <a:p>
            <a:pPr indent="0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i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18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475312" y="3844912"/>
            <a:ext cx="8534152" cy="830997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 err="1" smtClean="0">
                <a:solidFill>
                  <a:srgbClr val="464646"/>
                </a:solidFill>
              </a:rPr>
              <a:t>Keras</a:t>
            </a:r>
            <a:r>
              <a:rPr lang="en-US" sz="4800" dirty="0" smtClean="0">
                <a:solidFill>
                  <a:srgbClr val="464646"/>
                </a:solidFill>
              </a:rPr>
              <a:t> Sequential Model</a:t>
            </a:r>
            <a:endParaRPr lang="fr-FR" sz="4800" dirty="0">
              <a:solidFill>
                <a:srgbClr val="464646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901" y="2823512"/>
            <a:ext cx="14252697" cy="99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19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475312" y="3844912"/>
            <a:ext cx="8534152" cy="830997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 err="1" smtClean="0">
                <a:solidFill>
                  <a:srgbClr val="464646"/>
                </a:solidFill>
              </a:rPr>
              <a:t>Keras</a:t>
            </a:r>
            <a:r>
              <a:rPr lang="en-US" sz="4800" dirty="0" smtClean="0">
                <a:solidFill>
                  <a:srgbClr val="464646"/>
                </a:solidFill>
              </a:rPr>
              <a:t> Sequential Model</a:t>
            </a:r>
            <a:endParaRPr lang="fr-FR" sz="4800" dirty="0">
              <a:solidFill>
                <a:srgbClr val="464646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04" y="2276106"/>
            <a:ext cx="15012586" cy="1065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839130" y="3758187"/>
            <a:ext cx="821122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Why starting with Python? </a:t>
            </a:r>
          </a:p>
          <a:p>
            <a:endParaRPr lang="en-GB" sz="4800" b="1" dirty="0"/>
          </a:p>
        </p:txBody>
      </p:sp>
      <p:sp>
        <p:nvSpPr>
          <p:cNvPr id="10" name="Shape 118"/>
          <p:cNvSpPr/>
          <p:nvPr/>
        </p:nvSpPr>
        <p:spPr>
          <a:xfrm>
            <a:off x="10079434" y="707956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perfect choice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beginners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your focus on in order to jump into the field of machine learning and data science.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minimalistic and intuitive language with a full-featured library line (also called frameworks) which significantly reduces the time required to get your first results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projects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 from traditional software projects. The differences lie in the technology stack, the skills required for an AI-based project, and the necessity of deep research. To implement your AI aspirations, you should use a programming language that is stable, flexible, and has tools available. Python offers all of this, which is why we see lots of Python AI projects today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development to deployment and maintenance, Python helps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developers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productive and confident about the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58" y="5375892"/>
            <a:ext cx="5698239" cy="65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20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475312" y="3844912"/>
            <a:ext cx="8534152" cy="830997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 err="1" smtClean="0">
                <a:solidFill>
                  <a:srgbClr val="464646"/>
                </a:solidFill>
              </a:rPr>
              <a:t>Keras</a:t>
            </a:r>
            <a:r>
              <a:rPr lang="en-US" sz="4800" dirty="0" smtClean="0">
                <a:solidFill>
                  <a:srgbClr val="464646"/>
                </a:solidFill>
              </a:rPr>
              <a:t> Sequential Model</a:t>
            </a:r>
            <a:endParaRPr lang="fr-FR" sz="4800" dirty="0">
              <a:solidFill>
                <a:srgbClr val="464646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64" y="2618214"/>
            <a:ext cx="14498236" cy="106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478250" y="9040152"/>
            <a:ext cx="21336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21</a:t>
            </a:fld>
            <a:endParaRPr sz="1200" dirty="0">
              <a:solidFill>
                <a:srgbClr val="888888"/>
              </a:solidFill>
            </a:endParaRPr>
          </a:p>
        </p:txBody>
      </p:sp>
      <p:sp>
        <p:nvSpPr>
          <p:cNvPr id="22" name="Shape 53"/>
          <p:cNvSpPr txBox="1">
            <a:spLocks/>
          </p:cNvSpPr>
          <p:nvPr/>
        </p:nvSpPr>
        <p:spPr>
          <a:xfrm>
            <a:off x="475312" y="3844912"/>
            <a:ext cx="8534152" cy="830997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>
                <a:solidFill>
                  <a:srgbClr val="7F142A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4800" dirty="0" err="1" smtClean="0">
                <a:solidFill>
                  <a:srgbClr val="464646"/>
                </a:solidFill>
              </a:rPr>
              <a:t>Keras</a:t>
            </a:r>
            <a:r>
              <a:rPr lang="en-US" sz="4800" dirty="0" smtClean="0">
                <a:solidFill>
                  <a:srgbClr val="464646"/>
                </a:solidFill>
              </a:rPr>
              <a:t> Sequential Model</a:t>
            </a:r>
            <a:endParaRPr lang="fr-FR" sz="4800" dirty="0">
              <a:solidFill>
                <a:srgbClr val="464646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6282706"/>
            <a:ext cx="6469469" cy="51596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04" y="2357954"/>
            <a:ext cx="15094796" cy="11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71"/>
          <p:cNvSpPr txBox="1"/>
          <p:nvPr/>
        </p:nvSpPr>
        <p:spPr>
          <a:xfrm>
            <a:off x="15770786" y="6170354"/>
            <a:ext cx="6037550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1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it-IT" sz="8800" dirty="0" err="1" smtClean="0"/>
              <a:t>Thank</a:t>
            </a:r>
            <a:r>
              <a:rPr lang="it-IT" sz="8800" dirty="0" smtClean="0"/>
              <a:t> </a:t>
            </a:r>
            <a:r>
              <a:rPr lang="it-IT" sz="8800" dirty="0" err="1" smtClean="0"/>
              <a:t>You</a:t>
            </a:r>
            <a:endParaRPr sz="8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839130" y="3758187"/>
            <a:ext cx="821122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Why starting with Python? </a:t>
            </a:r>
          </a:p>
          <a:p>
            <a:endParaRPr lang="en-GB" sz="4800" b="1" dirty="0"/>
          </a:p>
        </p:txBody>
      </p:sp>
      <p:sp>
        <p:nvSpPr>
          <p:cNvPr id="10" name="Shape 118"/>
          <p:cNvSpPr/>
          <p:nvPr/>
        </p:nvSpPr>
        <p:spPr>
          <a:xfrm>
            <a:off x="10079434" y="3465109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is: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it-IT" b="1" dirty="0"/>
              <a:t>Simple and </a:t>
            </a:r>
            <a:r>
              <a:rPr lang="it-IT" b="1" dirty="0" err="1" smtClean="0"/>
              <a:t>consistent</a:t>
            </a:r>
            <a:endParaRPr lang="it-IT" b="1" dirty="0" smtClean="0"/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b="1" dirty="0" smtClean="0"/>
              <a:t>A language with an extensive </a:t>
            </a:r>
            <a:r>
              <a:rPr lang="en-US" b="1" dirty="0"/>
              <a:t>selection of libraries and </a:t>
            </a:r>
            <a:r>
              <a:rPr lang="en-US" b="1" dirty="0" smtClean="0"/>
              <a:t>frameworks</a:t>
            </a:r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it-IT" b="1" dirty="0"/>
              <a:t>Platform </a:t>
            </a:r>
            <a:r>
              <a:rPr lang="it-IT" b="1" dirty="0" err="1" smtClean="0"/>
              <a:t>independent</a:t>
            </a:r>
            <a:endParaRPr lang="it-IT" b="1" dirty="0" smtClean="0"/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it-IT" b="1" dirty="0" err="1" smtClean="0"/>
              <a:t>Has</a:t>
            </a:r>
            <a:r>
              <a:rPr lang="it-IT" b="1" dirty="0" smtClean="0"/>
              <a:t> a </a:t>
            </a:r>
            <a:r>
              <a:rPr lang="it-IT" b="1" dirty="0" err="1" smtClean="0"/>
              <a:t>great</a:t>
            </a:r>
            <a:r>
              <a:rPr lang="it-IT" b="1" dirty="0" smtClean="0"/>
              <a:t> </a:t>
            </a:r>
            <a:r>
              <a:rPr lang="it-IT" b="1" dirty="0"/>
              <a:t>community and </a:t>
            </a:r>
            <a:r>
              <a:rPr lang="it-IT" b="1" dirty="0" err="1"/>
              <a:t>popularity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58" y="5375892"/>
            <a:ext cx="5698239" cy="659796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246" y="6272255"/>
            <a:ext cx="6444343" cy="70485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997" y="6589496"/>
            <a:ext cx="7534275" cy="2857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3996" y="10260753"/>
            <a:ext cx="7534275" cy="26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10" name="Shape 118"/>
          <p:cNvSpPr/>
          <p:nvPr/>
        </p:nvSpPr>
        <p:spPr>
          <a:xfrm>
            <a:off x="9706209" y="6952549"/>
            <a:ext cx="13564338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Notebook?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an </a:t>
            </a:r>
            <a:r>
              <a:rPr lang="en-US" b="1" dirty="0"/>
              <a:t>open-source web application </a:t>
            </a:r>
            <a:r>
              <a:rPr lang="en-US" dirty="0"/>
              <a:t>that allows you to create and share documents that contain </a:t>
            </a:r>
            <a:r>
              <a:rPr lang="en-US" b="1" dirty="0"/>
              <a:t>live code, equations, visualizations and narrative text. </a:t>
            </a:r>
            <a:r>
              <a:rPr lang="en-US" dirty="0"/>
              <a:t>Uses include: data cleaning and transformation, numerical simulation, statistical modeling, data visualization, machine learning, and much more</a:t>
            </a:r>
            <a:r>
              <a:rPr lang="en-US" dirty="0" smtClean="0"/>
              <a:t>.</a:t>
            </a:r>
            <a:endParaRPr lang="en-US" b="1" dirty="0" smtClean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smtClean="0"/>
              <a:t>According to some users opinions: 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Notebooks </a:t>
            </a:r>
            <a:r>
              <a:rPr lang="en-US" dirty="0" smtClean="0"/>
              <a:t>are </a:t>
            </a:r>
            <a:r>
              <a:rPr lang="en-US" dirty="0" err="1" smtClean="0"/>
              <a:t>ususally</a:t>
            </a:r>
            <a:r>
              <a:rPr lang="en-US" dirty="0" smtClean="0"/>
              <a:t> </a:t>
            </a:r>
            <a:r>
              <a:rPr lang="en-US" dirty="0"/>
              <a:t>in a love-and-hate relationship </a:t>
            </a:r>
            <a:r>
              <a:rPr lang="en-US"/>
              <a:t>with </a:t>
            </a:r>
            <a:r>
              <a:rPr lang="en-US" smtClean="0"/>
              <a:t>users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/>
              <a:t>are great if </a:t>
            </a:r>
            <a:r>
              <a:rPr lang="en-US" dirty="0" smtClean="0"/>
              <a:t>you </a:t>
            </a:r>
            <a:r>
              <a:rPr lang="en-US" dirty="0"/>
              <a:t>see them once in a while. </a:t>
            </a:r>
            <a:r>
              <a:rPr lang="en-US" dirty="0" smtClean="0"/>
              <a:t>They </a:t>
            </a:r>
            <a:r>
              <a:rPr lang="en-US" dirty="0"/>
              <a:t>are great for preparing </a:t>
            </a:r>
            <a:r>
              <a:rPr lang="en-US" dirty="0" smtClean="0"/>
              <a:t>workshops, presentations in which you show code. You </a:t>
            </a:r>
            <a:r>
              <a:rPr lang="en-US" dirty="0"/>
              <a:t>can give every student a fresh, fully interactive learning </a:t>
            </a:r>
            <a:r>
              <a:rPr lang="en-US" dirty="0" smtClean="0"/>
              <a:t>environment</a:t>
            </a:r>
            <a:r>
              <a:rPr lang="en-US" dirty="0"/>
              <a:t>. Sharing analysis sketches is trivial and beautiful, without any setup required by others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However, </a:t>
            </a:r>
            <a:r>
              <a:rPr lang="en-US" b="1" dirty="0" err="1" smtClean="0"/>
              <a:t>jupyter</a:t>
            </a:r>
            <a:r>
              <a:rPr lang="en-US" b="1" dirty="0" smtClean="0"/>
              <a:t> notebooks</a:t>
            </a:r>
            <a:r>
              <a:rPr lang="en-US" dirty="0" smtClean="0"/>
              <a:t> live </a:t>
            </a:r>
            <a:r>
              <a:rPr lang="en-US" dirty="0"/>
              <a:t>in their own environment, making </a:t>
            </a:r>
            <a:r>
              <a:rPr lang="en-US" dirty="0" smtClean="0"/>
              <a:t>sometimes it </a:t>
            </a:r>
            <a:r>
              <a:rPr lang="en-US" dirty="0"/>
              <a:t>incredibly frustrating to reuse code or apply tools.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is lots of hidden magic, leading to confusing and untraceable interactions with other libraries. </a:t>
            </a:r>
            <a:endParaRPr lang="en-US" dirty="0" smtClean="0"/>
          </a:p>
        </p:txBody>
      </p:sp>
      <p:sp>
        <p:nvSpPr>
          <p:cNvPr id="3" name="Rettangolo 2"/>
          <p:cNvSpPr/>
          <p:nvPr/>
        </p:nvSpPr>
        <p:spPr>
          <a:xfrm>
            <a:off x="926842" y="3913152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800" b="1" dirty="0"/>
              <a:t>The Ide </a:t>
            </a:r>
            <a:r>
              <a:rPr lang="en-GB" sz="4800" b="1" dirty="0" err="1" smtClean="0"/>
              <a:t>Jupyter</a:t>
            </a:r>
            <a:r>
              <a:rPr lang="en-GB" sz="4800" b="1" dirty="0" smtClean="0"/>
              <a:t> Notebook</a:t>
            </a:r>
            <a:endParaRPr lang="en-GB" sz="48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80" y="5786439"/>
            <a:ext cx="5154016" cy="59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10" name="Shape 118"/>
          <p:cNvSpPr/>
          <p:nvPr/>
        </p:nvSpPr>
        <p:spPr>
          <a:xfrm>
            <a:off x="9706209" y="6952549"/>
            <a:ext cx="13564338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Notebook?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an </a:t>
            </a:r>
            <a:r>
              <a:rPr lang="en-US" b="1" dirty="0"/>
              <a:t>open-source web application </a:t>
            </a:r>
            <a:r>
              <a:rPr lang="en-US" dirty="0"/>
              <a:t>that allows you to create and share documents that contain </a:t>
            </a:r>
            <a:r>
              <a:rPr lang="en-US" b="1" dirty="0"/>
              <a:t>live code, equations, visualizations and narrative text. </a:t>
            </a:r>
            <a:r>
              <a:rPr lang="en-US" dirty="0"/>
              <a:t>Uses include: data cleaning and transformation, numerical simulation, statistical modeling, data visualization, machine learning, and much more</a:t>
            </a:r>
            <a:r>
              <a:rPr lang="en-US" dirty="0" smtClean="0"/>
              <a:t>.</a:t>
            </a:r>
            <a:endParaRPr lang="en-US" b="1" dirty="0" smtClean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smtClean="0"/>
              <a:t>According to some users opinions: 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Notebooks </a:t>
            </a:r>
            <a:r>
              <a:rPr lang="en-US" dirty="0" smtClean="0"/>
              <a:t>are </a:t>
            </a:r>
            <a:r>
              <a:rPr lang="en-US" dirty="0" err="1" smtClean="0"/>
              <a:t>ususally</a:t>
            </a:r>
            <a:r>
              <a:rPr lang="en-US" dirty="0" smtClean="0"/>
              <a:t> </a:t>
            </a:r>
            <a:r>
              <a:rPr lang="en-US" dirty="0"/>
              <a:t>in a love-and-hate relationship with </a:t>
            </a:r>
            <a:r>
              <a:rPr lang="en-US" dirty="0" err="1" smtClean="0"/>
              <a:t>useres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/>
              <a:t>are great if </a:t>
            </a:r>
            <a:r>
              <a:rPr lang="en-US" dirty="0" smtClean="0"/>
              <a:t>you </a:t>
            </a:r>
            <a:r>
              <a:rPr lang="en-US" dirty="0"/>
              <a:t>see them once in a while. </a:t>
            </a:r>
            <a:r>
              <a:rPr lang="en-US" dirty="0" smtClean="0"/>
              <a:t>They </a:t>
            </a:r>
            <a:r>
              <a:rPr lang="en-US" dirty="0"/>
              <a:t>are great for preparing </a:t>
            </a:r>
            <a:r>
              <a:rPr lang="en-US" dirty="0" smtClean="0"/>
              <a:t>workshops, presentations in which you show code. You </a:t>
            </a:r>
            <a:r>
              <a:rPr lang="en-US" dirty="0"/>
              <a:t>can give every student a fresh, fully interactive learning </a:t>
            </a:r>
            <a:r>
              <a:rPr lang="en-US" dirty="0" smtClean="0"/>
              <a:t>environment</a:t>
            </a:r>
            <a:r>
              <a:rPr lang="en-US" dirty="0"/>
              <a:t>. Sharing analysis sketches is trivial and beautiful, without any setup required by others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However, </a:t>
            </a:r>
            <a:r>
              <a:rPr lang="en-US" b="1" dirty="0" err="1" smtClean="0"/>
              <a:t>jupyter</a:t>
            </a:r>
            <a:r>
              <a:rPr lang="en-US" b="1" dirty="0" smtClean="0"/>
              <a:t> notebooks</a:t>
            </a:r>
            <a:r>
              <a:rPr lang="en-US" dirty="0" smtClean="0"/>
              <a:t> live </a:t>
            </a:r>
            <a:r>
              <a:rPr lang="en-US" dirty="0"/>
              <a:t>in their own environment, making </a:t>
            </a:r>
            <a:r>
              <a:rPr lang="en-US" dirty="0" smtClean="0"/>
              <a:t>sometimes it </a:t>
            </a:r>
            <a:r>
              <a:rPr lang="en-US" dirty="0"/>
              <a:t>incredibly frustrating to reuse code or apply tools.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is lots of hidden magic, leading to confusing and untraceable interactions with other libraries. </a:t>
            </a:r>
            <a:endParaRPr lang="en-US" dirty="0" smtClean="0"/>
          </a:p>
        </p:txBody>
      </p:sp>
      <p:sp>
        <p:nvSpPr>
          <p:cNvPr id="3" name="Rettangolo 2"/>
          <p:cNvSpPr/>
          <p:nvPr/>
        </p:nvSpPr>
        <p:spPr>
          <a:xfrm>
            <a:off x="-1353612" y="3188809"/>
            <a:ext cx="1219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800" b="1" dirty="0"/>
              <a:t>The </a:t>
            </a:r>
            <a:r>
              <a:rPr lang="en-GB" sz="4800" b="1" dirty="0" smtClean="0"/>
              <a:t>Google </a:t>
            </a:r>
            <a:r>
              <a:rPr lang="en-GB" sz="4800" b="1" dirty="0" err="1" smtClean="0"/>
              <a:t>Colaboratory</a:t>
            </a:r>
            <a:r>
              <a:rPr lang="en-GB" sz="4800" b="1" dirty="0" smtClean="0"/>
              <a:t> </a:t>
            </a:r>
          </a:p>
          <a:p>
            <a:pPr algn="ctr"/>
            <a:r>
              <a:rPr lang="en-GB" sz="4800" b="1" dirty="0" smtClean="0"/>
              <a:t>Project (Google </a:t>
            </a:r>
            <a:r>
              <a:rPr lang="en-GB" sz="4800" b="1" dirty="0" err="1" smtClean="0"/>
              <a:t>Colab</a:t>
            </a:r>
            <a:r>
              <a:rPr lang="en-GB" sz="4800" b="1" dirty="0" smtClean="0"/>
              <a:t>)</a:t>
            </a:r>
            <a:endParaRPr lang="en-GB" sz="48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7" y="6410319"/>
            <a:ext cx="7767526" cy="34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10" name="Shape 118"/>
          <p:cNvSpPr/>
          <p:nvPr/>
        </p:nvSpPr>
        <p:spPr>
          <a:xfrm>
            <a:off x="9706209" y="6796450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err="1"/>
              <a:t>Spyder</a:t>
            </a:r>
            <a:r>
              <a:rPr lang="en-US" dirty="0"/>
              <a:t> is an </a:t>
            </a:r>
            <a:r>
              <a:rPr lang="en-US" dirty="0" smtClean="0"/>
              <a:t>open-source </a:t>
            </a:r>
            <a:r>
              <a:rPr lang="en-US" dirty="0"/>
              <a:t>cross-platform </a:t>
            </a:r>
            <a:r>
              <a:rPr lang="en-US" b="1" dirty="0" smtClean="0"/>
              <a:t>Integrated Development Environment (IDE</a:t>
            </a:r>
            <a:r>
              <a:rPr lang="en-US" b="1" dirty="0"/>
              <a:t>)</a:t>
            </a:r>
            <a:r>
              <a:rPr lang="en-US" dirty="0"/>
              <a:t> for scientific programming in </a:t>
            </a:r>
            <a:r>
              <a:rPr lang="en-US" dirty="0" smtClean="0"/>
              <a:t>the Python Language. </a:t>
            </a:r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err="1" smtClean="0"/>
              <a:t>Spyder</a:t>
            </a:r>
            <a:r>
              <a:rPr lang="en-US" dirty="0" smtClean="0"/>
              <a:t> </a:t>
            </a:r>
            <a:r>
              <a:rPr lang="en-US" dirty="0"/>
              <a:t>integrates with a number of prominent packages in the scientific Python stack, including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Pandas, </a:t>
            </a:r>
            <a:r>
              <a:rPr lang="en-US" dirty="0" err="1" smtClean="0"/>
              <a:t>IPython</a:t>
            </a:r>
            <a:r>
              <a:rPr lang="en-US" dirty="0" smtClean="0"/>
              <a:t>, </a:t>
            </a:r>
            <a:r>
              <a:rPr lang="en-US" dirty="0" err="1" smtClean="0"/>
              <a:t>SymPy</a:t>
            </a:r>
            <a:r>
              <a:rPr lang="en-US" dirty="0" smtClean="0"/>
              <a:t> and </a:t>
            </a:r>
            <a:r>
              <a:rPr lang="en-US" dirty="0" err="1" smtClean="0"/>
              <a:t>Cython</a:t>
            </a:r>
            <a:r>
              <a:rPr lang="en-US" dirty="0" smtClean="0"/>
              <a:t>, </a:t>
            </a:r>
            <a:r>
              <a:rPr lang="en-US" dirty="0"/>
              <a:t>as well as other open source </a:t>
            </a:r>
            <a:r>
              <a:rPr lang="en-US" dirty="0" smtClean="0"/>
              <a:t>software. </a:t>
            </a:r>
            <a:r>
              <a:rPr lang="en-US" dirty="0"/>
              <a:t>It is released under the </a:t>
            </a:r>
            <a:r>
              <a:rPr lang="en-US" dirty="0" smtClean="0"/>
              <a:t>MIT license.</a:t>
            </a:r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Initially created and developed by </a:t>
            </a:r>
            <a:r>
              <a:rPr lang="en-US" b="1" dirty="0"/>
              <a:t>Pierre </a:t>
            </a:r>
            <a:r>
              <a:rPr lang="en-US" b="1" dirty="0" err="1"/>
              <a:t>Raybaut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b="1" dirty="0"/>
              <a:t>2009</a:t>
            </a:r>
            <a:r>
              <a:rPr lang="en-US" dirty="0"/>
              <a:t>, since </a:t>
            </a:r>
            <a:r>
              <a:rPr lang="en-US" b="1" dirty="0"/>
              <a:t>2012</a:t>
            </a:r>
            <a:r>
              <a:rPr lang="en-US" dirty="0"/>
              <a:t> </a:t>
            </a:r>
            <a:r>
              <a:rPr lang="en-US" dirty="0" err="1"/>
              <a:t>Spyder</a:t>
            </a:r>
            <a:r>
              <a:rPr lang="en-US" dirty="0"/>
              <a:t> has been maintained and continuously improved by a team of scientific Python developers and the community. </a:t>
            </a:r>
            <a:endParaRPr lang="en-US" dirty="0" smtClean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err="1"/>
              <a:t>Spyder</a:t>
            </a:r>
            <a:r>
              <a:rPr lang="en-US" dirty="0"/>
              <a:t> is extensible with first- and third-party plugins</a:t>
            </a:r>
            <a:r>
              <a:rPr lang="en-US" dirty="0" smtClean="0"/>
              <a:t>, including </a:t>
            </a:r>
            <a:r>
              <a:rPr lang="en-US" dirty="0"/>
              <a:t>support for interactive tools for data inspection and embeds Python-specific </a:t>
            </a:r>
            <a:r>
              <a:rPr lang="en-US" b="1" dirty="0"/>
              <a:t>code quality </a:t>
            </a:r>
            <a:r>
              <a:rPr lang="en-US" dirty="0"/>
              <a:t>assurance and introspection instruments, such as </a:t>
            </a:r>
            <a:r>
              <a:rPr lang="en-US" dirty="0" err="1" smtClean="0"/>
              <a:t>Pyflakes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4" y="5608680"/>
            <a:ext cx="5150498" cy="5150498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233127" y="3913152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800" b="1" dirty="0"/>
              <a:t>The Ide </a:t>
            </a:r>
            <a:r>
              <a:rPr lang="en-GB" sz="4800" b="1" dirty="0" err="1"/>
              <a:t>Spyder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3861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10" name="Shape 118"/>
          <p:cNvSpPr/>
          <p:nvPr/>
        </p:nvSpPr>
        <p:spPr>
          <a:xfrm>
            <a:off x="9706209" y="292259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4" y="5608680"/>
            <a:ext cx="5150498" cy="5150498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177143" y="3897877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800" b="1" dirty="0"/>
              <a:t>The Ide </a:t>
            </a:r>
            <a:r>
              <a:rPr lang="en-GB" sz="4800" b="1" dirty="0" err="1"/>
              <a:t>Spyder</a:t>
            </a:r>
            <a:endParaRPr lang="en-GB" sz="48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43" y="3897877"/>
            <a:ext cx="5435581" cy="892656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7289" y="3897877"/>
            <a:ext cx="5494652" cy="892656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7060" y="3897877"/>
            <a:ext cx="5009027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1834220" y="3290097"/>
            <a:ext cx="581633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The Best Ide Ever: </a:t>
            </a:r>
          </a:p>
          <a:p>
            <a:r>
              <a:rPr lang="en-GB" sz="4800" b="1" dirty="0" smtClean="0"/>
              <a:t>Eclipse + </a:t>
            </a:r>
            <a:r>
              <a:rPr lang="en-GB" sz="4800" b="1" dirty="0" err="1" smtClean="0"/>
              <a:t>PyDev</a:t>
            </a:r>
            <a:r>
              <a:rPr lang="en-GB" sz="4800" b="1" dirty="0" smtClean="0"/>
              <a:t> </a:t>
            </a:r>
          </a:p>
          <a:p>
            <a:endParaRPr lang="en-GB" sz="4800" b="1" dirty="0"/>
          </a:p>
        </p:txBody>
      </p:sp>
      <p:sp>
        <p:nvSpPr>
          <p:cNvPr id="10" name="Shape 118"/>
          <p:cNvSpPr/>
          <p:nvPr/>
        </p:nvSpPr>
        <p:spPr>
          <a:xfrm>
            <a:off x="10079434" y="877168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Eclipse?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 smtClean="0"/>
              <a:t>Eclipse </a:t>
            </a:r>
            <a:r>
              <a:rPr lang="en-US" dirty="0"/>
              <a:t>is a powerful IDE with many built in </a:t>
            </a:r>
            <a:r>
              <a:rPr lang="en-US" dirty="0" smtClean="0"/>
              <a:t>features.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 smtClean="0"/>
              <a:t>Eclipse </a:t>
            </a:r>
            <a:r>
              <a:rPr lang="en-US" dirty="0"/>
              <a:t>has an extensive marketplace for </a:t>
            </a:r>
            <a:r>
              <a:rPr lang="en-US" dirty="0" smtClean="0"/>
              <a:t>plugins.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 smtClean="0"/>
              <a:t>It’s </a:t>
            </a:r>
            <a:r>
              <a:rPr lang="en-US" dirty="0"/>
              <a:t>Open </a:t>
            </a:r>
            <a:r>
              <a:rPr lang="en-US" dirty="0" smtClean="0"/>
              <a:t>Source.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 smtClean="0"/>
              <a:t>Easily </a:t>
            </a:r>
            <a:r>
              <a:rPr lang="en-US" dirty="0"/>
              <a:t>sync projects to remote servers over </a:t>
            </a:r>
            <a:r>
              <a:rPr lang="en-US" dirty="0" smtClean="0"/>
              <a:t>SSH.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 smtClean="0"/>
              <a:t>Nice </a:t>
            </a:r>
            <a:r>
              <a:rPr lang="en-US" dirty="0" err="1"/>
              <a:t>Git</a:t>
            </a:r>
            <a:r>
              <a:rPr lang="en-US" dirty="0"/>
              <a:t> integration</a:t>
            </a:r>
            <a:r>
              <a:rPr lang="en-US" dirty="0" smtClean="0"/>
              <a:t>.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dirty="0"/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b="1" dirty="0" err="1"/>
              <a:t>PyDev</a:t>
            </a:r>
            <a:r>
              <a:rPr lang="en-US" dirty="0"/>
              <a:t> is a Python IDE for </a:t>
            </a:r>
            <a:r>
              <a:rPr lang="en-US" b="1" dirty="0"/>
              <a:t>Eclipse</a:t>
            </a:r>
            <a:r>
              <a:rPr lang="en-US" dirty="0"/>
              <a:t>, which may be used in </a:t>
            </a:r>
            <a:r>
              <a:rPr lang="en-US" b="1" dirty="0"/>
              <a:t>Python</a:t>
            </a:r>
            <a:r>
              <a:rPr lang="en-US" dirty="0"/>
              <a:t>, </a:t>
            </a:r>
            <a:r>
              <a:rPr lang="en-US" dirty="0" err="1"/>
              <a:t>Jython</a:t>
            </a:r>
            <a:r>
              <a:rPr lang="en-US" dirty="0"/>
              <a:t> and </a:t>
            </a:r>
            <a:r>
              <a:rPr lang="en-US" dirty="0" err="1"/>
              <a:t>IronPython</a:t>
            </a:r>
            <a:r>
              <a:rPr lang="en-US" dirty="0"/>
              <a:t> development.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r>
              <a:rPr lang="en-US" dirty="0"/>
              <a:t>It comes with many goodies such as</a:t>
            </a:r>
            <a:r>
              <a:rPr lang="en-US" dirty="0" smtClean="0"/>
              <a:t>: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dirty="0" smtClean="0"/>
          </a:p>
          <a:p>
            <a:pPr marL="514350" lvl="8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Django Integration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Code completion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Code Analysis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Refactoring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Remote Debugger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Go to Definition </a:t>
            </a:r>
          </a:p>
          <a:p>
            <a:pPr marL="514350" lvl="4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Etc. </a:t>
            </a: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dirty="0" smtClean="0"/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b="1" dirty="0"/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b="1" dirty="0" smtClean="0"/>
          </a:p>
          <a:p>
            <a:pPr marL="514350" indent="-51435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b="1" dirty="0"/>
          </a:p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4" y="5707439"/>
            <a:ext cx="8030158" cy="47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2"/>
          <p:cNvSpPr/>
          <p:nvPr/>
        </p:nvSpPr>
        <p:spPr>
          <a:xfrm>
            <a:off x="1351490" y="5021262"/>
            <a:ext cx="6781797" cy="9437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Titolo"/>
          <p:cNvSpPr txBox="1"/>
          <p:nvPr/>
        </p:nvSpPr>
        <p:spPr>
          <a:xfrm>
            <a:off x="1261216" y="3631851"/>
            <a:ext cx="7570788" cy="112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47" name="Sottotitolo"/>
          <p:cNvSpPr txBox="1"/>
          <p:nvPr/>
        </p:nvSpPr>
        <p:spPr>
          <a:xfrm>
            <a:off x="1261216" y="5608680"/>
            <a:ext cx="7570788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0" y="6858000"/>
            <a:ext cx="7620000" cy="17907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30B92E7-E8EC-3D43-A699-FBBD6B2556F3}"/>
              </a:ext>
            </a:extLst>
          </p:cNvPr>
          <p:cNvSpPr txBox="1"/>
          <p:nvPr/>
        </p:nvSpPr>
        <p:spPr>
          <a:xfrm>
            <a:off x="2278252" y="3819118"/>
            <a:ext cx="492827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4800" b="1" dirty="0" smtClean="0"/>
              <a:t>The Ide Eclipse</a:t>
            </a:r>
          </a:p>
          <a:p>
            <a:endParaRPr lang="en-GB" sz="4800" b="1" dirty="0"/>
          </a:p>
        </p:txBody>
      </p:sp>
      <p:sp>
        <p:nvSpPr>
          <p:cNvPr id="9" name="Shape 118"/>
          <p:cNvSpPr/>
          <p:nvPr/>
        </p:nvSpPr>
        <p:spPr>
          <a:xfrm>
            <a:off x="9706209" y="2922597"/>
            <a:ext cx="12596812" cy="16761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71500" indent="-571500" algn="just" defTabSz="804672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</a:t>
            </a:r>
          </a:p>
          <a:p>
            <a:pPr indent="0" algn="just" defTabSz="804672">
              <a:lnSpc>
                <a:spcPct val="90000"/>
              </a:lnSpc>
              <a:spcBef>
                <a:spcPts val="500"/>
              </a:spcBef>
              <a:buSzPct val="100000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98" y="3819118"/>
            <a:ext cx="5335339" cy="956098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8897" y="3798930"/>
            <a:ext cx="5455007" cy="9560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4236" y="3819117"/>
            <a:ext cx="4652356" cy="51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6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464646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81280" indent="8128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64646"/>
            </a:solidFill>
            <a:effectLst/>
            <a:uFill>
              <a:solidFill>
                <a:srgbClr val="464646"/>
              </a:solidFill>
            </a:uFill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81280" indent="8128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64646"/>
            </a:solidFill>
            <a:effectLst/>
            <a:uFill>
              <a:solidFill>
                <a:srgbClr val="464646"/>
              </a:solidFill>
            </a:uFill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81280" indent="8128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64646"/>
            </a:solidFill>
            <a:effectLst/>
            <a:uFill>
              <a:solidFill>
                <a:srgbClr val="464646"/>
              </a:solidFill>
            </a:uFill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81280" indent="8128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64646"/>
            </a:solidFill>
            <a:effectLst/>
            <a:uFill>
              <a:solidFill>
                <a:srgbClr val="464646"/>
              </a:solidFill>
            </a:uFill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1587</Words>
  <Application>Microsoft Office PowerPoint</Application>
  <PresentationFormat>Personalizzato</PresentationFormat>
  <Paragraphs>166</Paragraphs>
  <Slides>22</Slides>
  <Notes>21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Arial</vt:lpstr>
      <vt:lpstr>AXIS</vt:lpstr>
      <vt:lpstr>Calibri</vt:lpstr>
      <vt:lpstr>Helvetica</vt:lpstr>
      <vt:lpstr>Lucida Grande</vt:lpstr>
      <vt:lpstr>Montserrat Bold</vt:lpstr>
      <vt:lpstr>Tahoma</vt:lpstr>
      <vt:lpstr>Times New Roman</vt:lpstr>
      <vt:lpstr>Wingdings</vt:lpstr>
      <vt:lpstr>White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</dc:creator>
  <cp:lastModifiedBy>francesco</cp:lastModifiedBy>
  <cp:revision>222</cp:revision>
  <cp:lastPrinted>2019-10-05T13:28:29Z</cp:lastPrinted>
  <dcterms:modified xsi:type="dcterms:W3CDTF">2022-02-14T23:20:24Z</dcterms:modified>
</cp:coreProperties>
</file>